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9" r:id="rId11"/>
    <p:sldId id="270" r:id="rId12"/>
    <p:sldId id="271" r:id="rId13"/>
    <p:sldId id="268" r:id="rId14"/>
    <p:sldId id="265" r:id="rId15"/>
    <p:sldId id="266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93447" autoAdjust="0"/>
  </p:normalViewPr>
  <p:slideViewPr>
    <p:cSldViewPr>
      <p:cViewPr varScale="1">
        <p:scale>
          <a:sx n="39" d="100"/>
          <a:sy n="39" d="100"/>
        </p:scale>
        <p:origin x="376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-On this slide we also can see that the top 5 categories  have the most contents .</a:t>
            </a:r>
          </a:p>
          <a:p>
            <a:pPr lvl="0"/>
            <a:r>
              <a:rPr lang="en-US" dirty="0"/>
              <a:t>- No wonder why they have higher aggregate scores</a:t>
            </a:r>
          </a:p>
          <a:p>
            <a:pPr lvl="0"/>
            <a:r>
              <a:rPr lang="en-US" dirty="0"/>
              <a:t>-As you can also see that most contents are photos for each category except contents for dogs, fitness and travel most of them are video contents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5040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- Next we will see reactions based on unique category</a:t>
            </a:r>
          </a:p>
          <a:p>
            <a:pPr lvl="0"/>
            <a:r>
              <a:rPr lang="en-US" dirty="0"/>
              <a:t>-Again top 5 contents also have the most reactions count</a:t>
            </a:r>
          </a:p>
          <a:p>
            <a:pPr lvl="0"/>
            <a:r>
              <a:rPr lang="en-US" dirty="0"/>
              <a:t>-Like we mentioned above the scores is calculated based on popularity and </a:t>
            </a:r>
            <a:r>
              <a:rPr lang="en-US" dirty="0" err="1"/>
              <a:t>populare</a:t>
            </a:r>
            <a:r>
              <a:rPr lang="en-US" dirty="0"/>
              <a:t> contents tends to get more reactions that not hard to understand I believe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3576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- On this slide, we will emphasize on top 5 categories</a:t>
            </a:r>
          </a:p>
          <a:p>
            <a:pPr lvl="0"/>
            <a:r>
              <a:rPr lang="en-US" dirty="0"/>
              <a:t>- and how unique reactions was given to them </a:t>
            </a:r>
          </a:p>
          <a:p>
            <a:pPr lvl="0"/>
            <a:r>
              <a:rPr lang="en-US" dirty="0"/>
              <a:t>-According to the bar chart ( hate and want reactions are most common )</a:t>
            </a:r>
          </a:p>
          <a:p>
            <a:pPr lvl="0"/>
            <a:r>
              <a:rPr lang="en-US" dirty="0"/>
              <a:t>- and like or thumbs up reactions was least common</a:t>
            </a:r>
          </a:p>
          <a:p>
            <a:pPr lvl="0"/>
            <a:r>
              <a:rPr lang="en-US" dirty="0"/>
              <a:t>- all types of reactions are uniformly given to specific category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8534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-Next we will emphasize on time</a:t>
            </a:r>
          </a:p>
          <a:p>
            <a:pPr lvl="0"/>
            <a:r>
              <a:rPr lang="en-US" dirty="0"/>
              <a:t>-Through out years may, august and October were the months with the most post created</a:t>
            </a:r>
          </a:p>
          <a:p>
            <a:pPr lvl="0"/>
            <a:r>
              <a:rPr lang="en-US" dirty="0"/>
              <a:t>-However, the number was not that different, the range is only about 20 to 30 posts difference between months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0255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-this is the aggregate scores </a:t>
            </a:r>
            <a:r>
              <a:rPr lang="en-US" dirty="0" err="1"/>
              <a:t>distrib</a:t>
            </a:r>
            <a:r>
              <a:rPr lang="en-US" dirty="0"/>
              <a:t> of each category</a:t>
            </a:r>
          </a:p>
          <a:p>
            <a:pPr lvl="0"/>
            <a:r>
              <a:rPr lang="en-US" dirty="0"/>
              <a:t>-the aggregate scores is calculated by means of how popular the content is(for </a:t>
            </a:r>
            <a:r>
              <a:rPr lang="en-US" dirty="0" err="1"/>
              <a:t>eg</a:t>
            </a:r>
            <a:r>
              <a:rPr lang="en-US" dirty="0"/>
              <a:t> how much reactions were given under the post)</a:t>
            </a:r>
          </a:p>
          <a:p>
            <a:pPr lvl="0"/>
            <a:r>
              <a:rPr lang="en-US" dirty="0"/>
              <a:t>- we decided the top 5 trending categories based on this scores</a:t>
            </a:r>
          </a:p>
          <a:p>
            <a:pPr lvl="0"/>
            <a:r>
              <a:rPr lang="en-US" dirty="0"/>
              <a:t>-name of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-Next we want to talk about content type </a:t>
            </a:r>
          </a:p>
          <a:p>
            <a:pPr lvl="0"/>
            <a:r>
              <a:rPr lang="en-US" dirty="0"/>
              <a:t>-as you can see most contents are photos</a:t>
            </a:r>
          </a:p>
          <a:p>
            <a:pPr lvl="0"/>
            <a:r>
              <a:rPr lang="en-US" dirty="0"/>
              <a:t>-on the next slides we will see how types of contents are distributed based on each category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4.jpe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graph of a bar graph&#10;&#10;Description automatically generated">
            <a:extLst>
              <a:ext uri="{FF2B5EF4-FFF2-40B4-BE49-F238E27FC236}">
                <a16:creationId xmlns:a16="http://schemas.microsoft.com/office/drawing/2014/main" id="{03FA9330-914D-87C0-C6E8-6B6B7868B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96" y="1203682"/>
            <a:ext cx="11598688" cy="4388288"/>
          </a:xfrm>
          <a:prstGeom prst="rect">
            <a:avLst/>
          </a:prstGeom>
        </p:spPr>
      </p:pic>
      <p:pic>
        <p:nvPicPr>
          <p:cNvPr id="29" name="Picture 2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4DB455CF-3EE6-0213-12BE-48CD160487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80" y="1304389"/>
            <a:ext cx="12279439" cy="76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0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 descr="A graph of a bar&#10;&#10;Description automatically generated with medium confidence">
            <a:extLst>
              <a:ext uri="{FF2B5EF4-FFF2-40B4-BE49-F238E27FC236}">
                <a16:creationId xmlns:a16="http://schemas.microsoft.com/office/drawing/2014/main" id="{D0869CD7-B14B-69BF-41E9-183116BBC4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82" y="1031652"/>
            <a:ext cx="14832495" cy="767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9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3114769-7DF4-5EA6-C0EB-1AFCCA6628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88" y="1942653"/>
            <a:ext cx="15106624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08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 descr="A graph of a number of posts&#10;&#10;Description automatically generated">
            <a:extLst>
              <a:ext uri="{FF2B5EF4-FFF2-40B4-BE49-F238E27FC236}">
                <a16:creationId xmlns:a16="http://schemas.microsoft.com/office/drawing/2014/main" id="{61BB8FF9-9860-8605-4389-F508C4CE83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92" y="1104336"/>
            <a:ext cx="11403016" cy="807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45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78774"/>
            <a:chOff x="0" y="-47625"/>
            <a:chExt cx="7569956" cy="1171699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78774"/>
            <a:chOff x="0" y="-47625"/>
            <a:chExt cx="7569956" cy="1171699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320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66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B45DFA-EC74-F2C5-C839-959524BDE49F}"/>
              </a:ext>
            </a:extLst>
          </p:cNvPr>
          <p:cNvSpPr txBox="1"/>
          <p:nvPr/>
        </p:nvSpPr>
        <p:spPr>
          <a:xfrm>
            <a:off x="10717586" y="0"/>
            <a:ext cx="6705600" cy="1141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dirty="0"/>
              <a:t>Top </a:t>
            </a:r>
            <a:r>
              <a:rPr lang="en-US" sz="3600" b="1" dirty="0"/>
              <a:t>5</a:t>
            </a:r>
            <a:r>
              <a:rPr lang="en-US" sz="3600" dirty="0"/>
              <a:t> categories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i="1" dirty="0"/>
              <a:t>Animals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i="1" dirty="0"/>
              <a:t>Food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i="1" dirty="0"/>
              <a:t>Healthy eating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i="1" dirty="0"/>
              <a:t>Science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400" i="1" dirty="0"/>
              <a:t>Technology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According to the analysis these 5 categories have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u="sng" dirty="0"/>
              <a:t>Most contents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u="sng" dirty="0"/>
              <a:t>Most reactions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Hate, want and peeking reactions are most common among others.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800" b="1" dirty="0"/>
              <a:t>INSIGHT</a:t>
            </a:r>
            <a:endParaRPr lang="en-US" sz="2400" b="1" dirty="0"/>
          </a:p>
          <a:p>
            <a:pPr algn="just"/>
            <a:r>
              <a:rPr lang="en-US" sz="2400" dirty="0"/>
              <a:t>Food is a common theme with the top 5 categories with “Healthy Eating” ranking the highest. This may given an indication to the audience within your user base. You could use this insight to create a </a:t>
            </a:r>
            <a:r>
              <a:rPr lang="en-US" sz="2400" dirty="0" err="1"/>
              <a:t>compagn</a:t>
            </a:r>
            <a:r>
              <a:rPr lang="en-US" sz="2400" dirty="0"/>
              <a:t> and work with healthy eating brands to boost user engagement</a:t>
            </a:r>
          </a:p>
          <a:p>
            <a:pPr algn="just"/>
            <a:endParaRPr lang="en-US" sz="2400" dirty="0"/>
          </a:p>
          <a:p>
            <a:pPr algn="just"/>
            <a:r>
              <a:rPr lang="en-US" sz="2800" b="1" dirty="0"/>
              <a:t>NEXT STEPS</a:t>
            </a:r>
          </a:p>
          <a:p>
            <a:pPr algn="just"/>
            <a:r>
              <a:rPr lang="en-US" sz="2400" dirty="0"/>
              <a:t>This ad-hoc analysis is insightful, but it’s fine to take this analysis into large scale production for real-time understanding of your business. We can show you how to do this.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</a:t>
            </a:r>
          </a:p>
          <a:p>
            <a:pPr algn="just"/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34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62670" y="2005583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Project Recap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6BB738-2461-6FC1-D9EB-9D183A044507}"/>
              </a:ext>
            </a:extLst>
          </p:cNvPr>
          <p:cNvSpPr txBox="1"/>
          <p:nvPr/>
        </p:nvSpPr>
        <p:spPr>
          <a:xfrm>
            <a:off x="8436952" y="2476500"/>
            <a:ext cx="7488848" cy="5215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Social Buzz </a:t>
            </a:r>
            <a:r>
              <a:rPr lang="en-US" sz="2000" dirty="0"/>
              <a:t>is a rapid growing social network company and digital nature of their core product, the amount of data that they create, collect and must analyze is huge. Accenture is  running a 3 month initial project in order to prove to the client that we are the best firm to work with. They are expecting the following: 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u="sng" dirty="0"/>
              <a:t>An audit of their big data practice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u="sng" dirty="0"/>
              <a:t>Recommendations for a successful IPO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u="sng" dirty="0"/>
              <a:t>An analysis of their content categories that highlights the top 5 categories with the largest aggregate popularity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550896-72F0-3668-7166-0EFCC2749C1A}"/>
              </a:ext>
            </a:extLst>
          </p:cNvPr>
          <p:cNvSpPr txBox="1"/>
          <p:nvPr/>
        </p:nvSpPr>
        <p:spPr>
          <a:xfrm>
            <a:off x="3200400" y="4585317"/>
            <a:ext cx="56951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Every day over </a:t>
            </a:r>
            <a:r>
              <a:rPr lang="en-US" sz="2800" dirty="0">
                <a:solidFill>
                  <a:schemeClr val="bg1"/>
                </a:solidFill>
              </a:rPr>
              <a:t>100,000</a:t>
            </a:r>
            <a:r>
              <a:rPr lang="en-US" dirty="0">
                <a:solidFill>
                  <a:schemeClr val="bg1"/>
                </a:solidFill>
              </a:rPr>
              <a:t> pieces of content, ranging from text, images, videos and GIFs are posted.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365,00,000</a:t>
            </a:r>
            <a:r>
              <a:rPr lang="en-US" dirty="0">
                <a:solidFill>
                  <a:schemeClr val="bg1"/>
                </a:solidFill>
              </a:rPr>
              <a:t> contents every year.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</a:rPr>
              <a:t>An analysis of their content categories that highlights the top 5 categories with the largest aggregate popularity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The Analytics team</a:t>
            </a:r>
          </a:p>
        </p:txBody>
      </p:sp>
      <p:grpSp>
        <p:nvGrpSpPr>
          <p:cNvPr id="32" name="Group 18">
            <a:extLst>
              <a:ext uri="{FF2B5EF4-FFF2-40B4-BE49-F238E27FC236}">
                <a16:creationId xmlns:a16="http://schemas.microsoft.com/office/drawing/2014/main" id="{2FEBBB70-904C-21DA-BEDA-D5E34CFDB1E4}"/>
              </a:ext>
            </a:extLst>
          </p:cNvPr>
          <p:cNvGrpSpPr>
            <a:grpSpLocks noChangeAspect="1"/>
          </p:cNvGrpSpPr>
          <p:nvPr/>
        </p:nvGrpSpPr>
        <p:grpSpPr>
          <a:xfrm>
            <a:off x="11419219" y="924791"/>
            <a:ext cx="2174041" cy="2165548"/>
            <a:chOff x="0" y="0"/>
            <a:chExt cx="6502400" cy="6477000"/>
          </a:xfrm>
        </p:grpSpPr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3BDBDC28-67F5-5272-CD62-E1A14D1DA204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EB7563BC-140A-1472-BA33-E14150C28336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78D2B65-9260-A279-60BE-8EDB3B035E74}"/>
              </a:ext>
            </a:extLst>
          </p:cNvPr>
          <p:cNvSpPr txBox="1"/>
          <p:nvPr/>
        </p:nvSpPr>
        <p:spPr>
          <a:xfrm>
            <a:off x="14096999" y="1825526"/>
            <a:ext cx="3684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Andrew Fleming</a:t>
            </a:r>
          </a:p>
          <a:p>
            <a:r>
              <a:rPr lang="en-US" u="sng" dirty="0"/>
              <a:t>Chief Technology Architect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488B2F-E247-9705-7C6D-FC19AB77F423}"/>
              </a:ext>
            </a:extLst>
          </p:cNvPr>
          <p:cNvSpPr txBox="1"/>
          <p:nvPr/>
        </p:nvSpPr>
        <p:spPr>
          <a:xfrm>
            <a:off x="14122399" y="4961740"/>
            <a:ext cx="3684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Marcus </a:t>
            </a:r>
            <a:r>
              <a:rPr lang="en-US" sz="2000" b="1" dirty="0" err="1"/>
              <a:t>Rompton</a:t>
            </a:r>
            <a:endParaRPr lang="en-US" sz="2000" b="1" dirty="0"/>
          </a:p>
          <a:p>
            <a:r>
              <a:rPr lang="en-US" u="sng" dirty="0"/>
              <a:t>Senior Principal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062286-060D-F1F8-0AE4-2BDDA929F347}"/>
              </a:ext>
            </a:extLst>
          </p:cNvPr>
          <p:cNvSpPr txBox="1"/>
          <p:nvPr/>
        </p:nvSpPr>
        <p:spPr>
          <a:xfrm>
            <a:off x="14122399" y="7892565"/>
            <a:ext cx="36842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Nyi </a:t>
            </a:r>
            <a:r>
              <a:rPr lang="en-US" sz="2000" b="1" dirty="0" err="1"/>
              <a:t>Nyi</a:t>
            </a:r>
            <a:r>
              <a:rPr lang="en-US" sz="2000" b="1" dirty="0"/>
              <a:t> Bo</a:t>
            </a:r>
          </a:p>
          <a:p>
            <a:r>
              <a:rPr lang="en-US" u="sng" dirty="0"/>
              <a:t>Data analyst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242516-2ADB-3AF2-6C18-29DB147C1C32}"/>
              </a:ext>
            </a:extLst>
          </p:cNvPr>
          <p:cNvSpPr txBox="1"/>
          <p:nvPr/>
        </p:nvSpPr>
        <p:spPr>
          <a:xfrm>
            <a:off x="4006520" y="1568433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Project background and data understanding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564857-1278-78BA-770E-E8F919C5DEA4}"/>
              </a:ext>
            </a:extLst>
          </p:cNvPr>
          <p:cNvSpPr txBox="1"/>
          <p:nvPr/>
        </p:nvSpPr>
        <p:spPr>
          <a:xfrm>
            <a:off x="8045120" y="4705435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merging and modeling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1C7774-D47A-3B77-655A-9DB77ADD5732}"/>
              </a:ext>
            </a:extLst>
          </p:cNvPr>
          <p:cNvSpPr txBox="1"/>
          <p:nvPr/>
        </p:nvSpPr>
        <p:spPr>
          <a:xfrm>
            <a:off x="6000291" y="3037594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EC2734-6CF1-0B60-CE1D-476FDF65437F}"/>
              </a:ext>
            </a:extLst>
          </p:cNvPr>
          <p:cNvSpPr txBox="1"/>
          <p:nvPr/>
        </p:nvSpPr>
        <p:spPr>
          <a:xfrm>
            <a:off x="9765504" y="6319566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Data analysis	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86EB6E-8878-1D7D-E282-1659A8B9B8EB}"/>
              </a:ext>
            </a:extLst>
          </p:cNvPr>
          <p:cNvSpPr txBox="1"/>
          <p:nvPr/>
        </p:nvSpPr>
        <p:spPr>
          <a:xfrm>
            <a:off x="11890876" y="7924936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Useful Insight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79A28A-28F2-8249-96EF-C948CBEE3764}"/>
              </a:ext>
            </a:extLst>
          </p:cNvPr>
          <p:cNvSpPr txBox="1"/>
          <p:nvPr/>
        </p:nvSpPr>
        <p:spPr>
          <a:xfrm>
            <a:off x="2169903" y="2373739"/>
            <a:ext cx="2886729" cy="244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600" b="1" dirty="0">
                <a:solidFill>
                  <a:srgbClr val="A100FF"/>
                </a:solidFill>
              </a:rPr>
              <a:t>1.6K</a:t>
            </a:r>
            <a:endParaRPr lang="en-US" b="1" dirty="0">
              <a:solidFill>
                <a:srgbClr val="A100FF"/>
              </a:solidFill>
            </a:endParaRPr>
          </a:p>
          <a:p>
            <a:pPr algn="ctr">
              <a:lnSpc>
                <a:spcPct val="150000"/>
              </a:lnSpc>
            </a:pPr>
            <a:endParaRPr lang="en-US" dirty="0"/>
          </a:p>
          <a:p>
            <a:pPr algn="ctr">
              <a:lnSpc>
                <a:spcPct val="150000"/>
              </a:lnSpc>
            </a:pPr>
            <a:r>
              <a:rPr lang="en-US" sz="2000" b="1" dirty="0"/>
              <a:t>“ANIMALS “ POST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00F19-EC08-0838-A694-8FE425CF1652}"/>
              </a:ext>
            </a:extLst>
          </p:cNvPr>
          <p:cNvSpPr txBox="1"/>
          <p:nvPr/>
        </p:nvSpPr>
        <p:spPr>
          <a:xfrm>
            <a:off x="7314927" y="2373739"/>
            <a:ext cx="288672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A100FF"/>
                </a:solidFill>
              </a:rPr>
              <a:t>1.897 K</a:t>
            </a:r>
          </a:p>
          <a:p>
            <a:endParaRPr lang="en-US" sz="6600" b="1" dirty="0"/>
          </a:p>
          <a:p>
            <a:pPr algn="ctr"/>
            <a:r>
              <a:rPr lang="en-US" sz="2000" b="1" dirty="0"/>
              <a:t>REACTIONS TO “ANIMALS”</a:t>
            </a:r>
          </a:p>
          <a:p>
            <a:pPr algn="ctr"/>
            <a:r>
              <a:rPr lang="en-US" sz="2000" b="1" dirty="0"/>
              <a:t>POSTS(MOST ARE “HATE” REACTIONS)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E8370-4D2A-8D80-DDF0-0D0EF178A5F6}"/>
              </a:ext>
            </a:extLst>
          </p:cNvPr>
          <p:cNvSpPr txBox="1"/>
          <p:nvPr/>
        </p:nvSpPr>
        <p:spPr>
          <a:xfrm>
            <a:off x="12459951" y="2543016"/>
            <a:ext cx="288672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A100FF"/>
                </a:solidFill>
              </a:rPr>
              <a:t>MAY</a:t>
            </a:r>
          </a:p>
          <a:p>
            <a:pPr algn="ctr"/>
            <a:endParaRPr lang="en-US" sz="6600" b="1" dirty="0">
              <a:solidFill>
                <a:srgbClr val="A100FF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sz="2000" b="1" dirty="0"/>
              <a:t>MONTH WITH MOST POSTS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7" name="Picture 26" descr="A graph of a bar graph&#10;&#10;Description automatically generated">
            <a:extLst>
              <a:ext uri="{FF2B5EF4-FFF2-40B4-BE49-F238E27FC236}">
                <a16:creationId xmlns:a16="http://schemas.microsoft.com/office/drawing/2014/main" id="{03FA9330-914D-87C0-C6E8-6B6B7868B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296" y="1203682"/>
            <a:ext cx="11598688" cy="698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1" name="Picture 30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6AC7836-C885-F144-1C9F-1964A9EE81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55" y="1685151"/>
            <a:ext cx="7787140" cy="72974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669</Words>
  <Application>Microsoft Office PowerPoint</Application>
  <PresentationFormat>Custom</PresentationFormat>
  <Paragraphs>126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Nyi bo</cp:lastModifiedBy>
  <cp:revision>16</cp:revision>
  <dcterms:created xsi:type="dcterms:W3CDTF">2006-08-16T00:00:00Z</dcterms:created>
  <dcterms:modified xsi:type="dcterms:W3CDTF">2023-09-18T03:30:53Z</dcterms:modified>
  <dc:identifier>DAEhDyfaYKE</dc:identifier>
</cp:coreProperties>
</file>